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98" r:id="rId3"/>
    <p:sldId id="258" r:id="rId4"/>
    <p:sldId id="259" r:id="rId5"/>
    <p:sldId id="260" r:id="rId6"/>
    <p:sldId id="261" r:id="rId7"/>
    <p:sldId id="262" r:id="rId8"/>
    <p:sldId id="263" r:id="rId9"/>
    <p:sldId id="290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80" r:id="rId22"/>
    <p:sldId id="281" r:id="rId23"/>
    <p:sldId id="282" r:id="rId24"/>
    <p:sldId id="284" r:id="rId25"/>
    <p:sldId id="285" r:id="rId26"/>
    <p:sldId id="291" r:id="rId27"/>
    <p:sldId id="292" r:id="rId28"/>
    <p:sldId id="293" r:id="rId29"/>
    <p:sldId id="295" r:id="rId30"/>
    <p:sldId id="286" r:id="rId31"/>
    <p:sldId id="287" r:id="rId32"/>
    <p:sldId id="288" r:id="rId33"/>
    <p:sldId id="289" r:id="rId34"/>
    <p:sldId id="297" r:id="rId35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7.11.2014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6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Constrained Combinations</a:t>
            </a:r>
            <a:endParaRPr lang="en-US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3660" y="4923564"/>
            <a:ext cx="2263140" cy="1463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900" y="85241"/>
            <a:ext cx="3886200" cy="213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2997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Advantages of Classification Trees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elp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generating </a:t>
            </a:r>
            <a:r>
              <a:rPr lang="en-US" dirty="0"/>
              <a:t>and maintaining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Classification </a:t>
            </a:r>
            <a:r>
              <a:rPr lang="en-US" dirty="0"/>
              <a:t>trees can provide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precise information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They help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581400"/>
            <a:ext cx="1371600" cy="1314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4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066800"/>
            <a:ext cx="5791200" cy="3124200"/>
          </a:xfrm>
        </p:spPr>
        <p:txBody>
          <a:bodyPr/>
          <a:lstStyle/>
          <a:p>
            <a:r>
              <a:rPr lang="en-US" dirty="0"/>
              <a:t>Constructing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Classification </a:t>
            </a:r>
            <a:br>
              <a:rPr lang="en-US" dirty="0" smtClean="0"/>
            </a:br>
            <a:r>
              <a:rPr lang="en-US" dirty="0" smtClean="0"/>
              <a:t>Trees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4343400"/>
            <a:ext cx="3962400" cy="914400"/>
          </a:xfrm>
        </p:spPr>
        <p:txBody>
          <a:bodyPr/>
          <a:lstStyle/>
          <a:p>
            <a:r>
              <a:rPr lang="en-US" dirty="0" smtClean="0"/>
              <a:t>Main Steps </a:t>
            </a:r>
            <a:br>
              <a:rPr lang="en-US" dirty="0" smtClean="0"/>
            </a:br>
            <a:r>
              <a:rPr lang="en-US" dirty="0" smtClean="0"/>
              <a:t>of the Process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219200"/>
            <a:ext cx="3276600" cy="295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aspects of interest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activity performed </a:t>
            </a:r>
            <a:r>
              <a:rPr lang="en-US" dirty="0" smtClean="0"/>
              <a:t>for each testing problem when applying the technique of classification trees testing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Represent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</a:t>
            </a:r>
            <a:r>
              <a:rPr lang="en-US" dirty="0" smtClean="0"/>
              <a:t>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</a:t>
            </a:r>
            <a:r>
              <a:rPr lang="en-US" dirty="0" smtClean="0"/>
              <a:t> in some interesting way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Things, 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</a:t>
            </a:r>
            <a:r>
              <a:rPr lang="en-US" dirty="0" smtClean="0"/>
              <a:t> the tester wants to test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171" name="Picture 3" descr="C:\PROJECTS\QA-Academy\LOCAL_FILES\Oleg_IMAGES_Archive\Abstract\bulbstandou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5131299"/>
            <a:ext cx="1806777" cy="134719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classifications </a:t>
            </a:r>
            <a:r>
              <a:rPr lang="en-US" dirty="0" smtClean="0"/>
              <a:t>within the areas of interest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things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some </a:t>
            </a:r>
            <a:r>
              <a:rPr lang="en-US" dirty="0" smtClean="0"/>
              <a:t>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subclassifications</a:t>
            </a:r>
            <a:r>
              <a:rPr lang="en-US" dirty="0" smtClean="0"/>
              <a:t> </a:t>
            </a:r>
            <a:r>
              <a:rPr lang="en-US" dirty="0"/>
              <a:t>for one or more </a:t>
            </a:r>
            <a:r>
              <a:rPr lang="en-US" dirty="0" smtClean="0"/>
              <a:t>classifications will be identified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size, color,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194" name="Picture 2" descr="C:\PROJECTS\QA-Academy\LOCAL_FILES\Oleg_IMAGES_Archive\Abstract\loading-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097" y="4267200"/>
            <a:ext cx="2080397" cy="2033588"/>
          </a:xfrm>
          <a:prstGeom prst="ellipse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 have to be identified for each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Performed by using 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partitioning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Classifications identification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recursively applied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6695" y="4191000"/>
            <a:ext cx="2830505" cy="22002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georgiev\Desktop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543" y="1859490"/>
            <a:ext cx="7844914" cy="3962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FF33"/>
                </a:solidFill>
              </a:rPr>
              <a:t>Aspects of Interest, Classifications, Classes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343400" y="1609119"/>
            <a:ext cx="25908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Aspect of interest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05600" y="2259071"/>
            <a:ext cx="20574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Classification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81743" y="3962400"/>
            <a:ext cx="1251857" cy="527804"/>
          </a:xfrm>
          <a:prstGeom prst="wedgeRoundRectCallout">
            <a:avLst>
              <a:gd name="adj1" fmla="val 50280"/>
              <a:gd name="adj2" fmla="val -96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classes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14243" y="4038600"/>
            <a:ext cx="2057400" cy="1379101"/>
          </a:xfrm>
          <a:prstGeom prst="wedgeRoundRectCallout">
            <a:avLst>
              <a:gd name="adj1" fmla="val -100199"/>
              <a:gd name="adj2" fmla="val -369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classification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28800" y="5029200"/>
            <a:ext cx="2057400" cy="936924"/>
          </a:xfrm>
          <a:prstGeom prst="wedgeRoundRectCallout">
            <a:avLst>
              <a:gd name="adj1" fmla="val 86750"/>
              <a:gd name="adj2" fmla="val -548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Defining the Combination Rules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order to derive test cases we need to define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 for combining the classifications </a:t>
            </a:r>
            <a:r>
              <a:rPr lang="en-US" dirty="0" smtClean="0"/>
              <a:t>in a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 smtClean="0"/>
              <a:t>we want </a:t>
            </a:r>
            <a:r>
              <a:rPr lang="en-US" dirty="0"/>
              <a:t>pairs of all factors?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Triples </a:t>
            </a:r>
            <a:r>
              <a:rPr lang="en-US" dirty="0"/>
              <a:t>of some factors?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there exclusions, i.e., classes that can't combine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720716" cy="200977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Once the combination rules are defined – test cases can be generated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can </a:t>
            </a:r>
            <a:r>
              <a:rPr lang="en-US" dirty="0" smtClean="0"/>
              <a:t>be defined </a:t>
            </a:r>
            <a:r>
              <a:rPr lang="en-US" dirty="0"/>
              <a:t>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combining classes from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"leaf" is selected for each base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that belong to the same classification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By definition classes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disjunctive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Separating Specification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Classification Tree specifies test cases, but 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specify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Implementation </a:t>
            </a:r>
            <a:r>
              <a:rPr lang="en-US" dirty="0" smtClean="0"/>
              <a:t>of </a:t>
            </a:r>
            <a:r>
              <a:rPr lang="en-US" dirty="0"/>
              <a:t>a test case specification into concrete test data is </a:t>
            </a:r>
            <a:r>
              <a:rPr lang="en-US" dirty="0" smtClean="0"/>
              <a:t>a separate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1266" name="Picture 2" descr="C:\PROJECTS\QA-Academy\LOCAL_FILES\Oleg_IMAGES_Archive\Abstract\work.6981017.1.flat,550x550,075,f.recurring-dr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389" y="3694730"/>
            <a:ext cx="3941222" cy="262987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1909762"/>
            <a:ext cx="3429000" cy="1447800"/>
          </a:xfrm>
        </p:spPr>
        <p:txBody>
          <a:bodyPr/>
          <a:lstStyle/>
          <a:p>
            <a:r>
              <a:rPr lang="en-US" dirty="0" smtClean="0"/>
              <a:t>Tool </a:t>
            </a:r>
            <a:br>
              <a:rPr lang="en-US" dirty="0" smtClean="0"/>
            </a:b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191000"/>
            <a:ext cx="3276600" cy="807245"/>
          </a:xfrm>
        </p:spPr>
        <p:txBody>
          <a:bodyPr/>
          <a:lstStyle/>
          <a:p>
            <a:r>
              <a:rPr lang="en-US" dirty="0" smtClean="0"/>
              <a:t>For Classification </a:t>
            </a:r>
            <a:br>
              <a:rPr lang="en-US" dirty="0" smtClean="0"/>
            </a:br>
            <a:r>
              <a:rPr lang="en-US" dirty="0" smtClean="0"/>
              <a:t>Trees Testing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62050"/>
            <a:ext cx="4667250" cy="43910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Senior 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6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Usually </a:t>
            </a:r>
            <a:r>
              <a:rPr lang="en-US" dirty="0" smtClean="0"/>
              <a:t>classification trees and test </a:t>
            </a:r>
            <a:r>
              <a:rPr lang="en-US" dirty="0"/>
              <a:t>cases are generated using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drawing the classification </a:t>
            </a:r>
            <a:r>
              <a:rPr lang="en-US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automatic generation of test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6" name="Picture 4" descr="http://www.cimisa-mecanizados.com/img/all/productos/longitudinal/galeria_alta_hps/linea_corte_longitudinal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929743"/>
            <a:ext cx="3253355" cy="2438400"/>
          </a:xfrm>
          <a:prstGeom prst="roundRect">
            <a:avLst>
              <a:gd name="adj" fmla="val 10318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3832981"/>
            <a:ext cx="3048000" cy="2506133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5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CTE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XL supports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Drawing and editing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 description and commentaries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Adding, repositioning trees, storing in libraries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</a:t>
            </a:r>
            <a:r>
              <a:rPr lang="en-US" dirty="0"/>
              <a:t>test case </a:t>
            </a:r>
            <a:r>
              <a:rPr lang="en-US" dirty="0" smtClean="0"/>
              <a:t>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ser-defined dependency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of requirement </a:t>
            </a:r>
            <a:r>
              <a:rPr lang="en-US" dirty="0" smtClean="0"/>
              <a:t>and test </a:t>
            </a:r>
            <a:r>
              <a:rPr lang="en-US" dirty="0"/>
              <a:t>management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2290" name="Picture 2" descr="C:\PROJECTS\QA-Academy\LOCAL_FILES\Oleg_IMAGES_Archive\Abstract\abstra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9300" y="4276367"/>
            <a:ext cx="3314700" cy="2581634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Test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Minimal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</a:t>
            </a:r>
            <a:r>
              <a:rPr lang="en-US" dirty="0" smtClean="0"/>
              <a:t>least once </a:t>
            </a:r>
            <a:r>
              <a:rPr lang="en-US" dirty="0"/>
              <a:t>in 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pair </a:t>
            </a:r>
            <a:r>
              <a:rPr lang="en-US" dirty="0"/>
              <a:t>from disjunctive </a:t>
            </a:r>
            <a:r>
              <a:rPr lang="en-US" dirty="0" smtClean="0"/>
              <a:t>classifications at </a:t>
            </a:r>
            <a:r>
              <a:rPr lang="en-US" dirty="0"/>
              <a:t>least once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1392188" cy="181247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Test </a:t>
            </a:r>
            <a:r>
              <a:rPr lang="en-US" dirty="0" smtClean="0"/>
              <a:t>Generation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Threewise combination (“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triple-wise</a:t>
            </a:r>
            <a:r>
              <a:rPr lang="en-US" dirty="0"/>
              <a:t>”)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a </a:t>
            </a:r>
            <a:r>
              <a:rPr lang="en-US" dirty="0"/>
              <a:t>test suite 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triple </a:t>
            </a:r>
            <a:r>
              <a:rPr lang="en-US" dirty="0"/>
              <a:t>of </a:t>
            </a:r>
            <a:r>
              <a:rPr lang="en-US" dirty="0" smtClean="0"/>
              <a:t>classes from </a:t>
            </a:r>
            <a:r>
              <a:rPr lang="en-US" dirty="0"/>
              <a:t>disjunctive classifications at least </a:t>
            </a:r>
            <a:r>
              <a:rPr lang="en-US" dirty="0" smtClean="0"/>
              <a:t>once in </a:t>
            </a:r>
            <a:r>
              <a:rPr lang="en-US" dirty="0"/>
              <a:t>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Complete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possible combination</a:t>
            </a:r>
            <a:r>
              <a:rPr lang="en-US" dirty="0"/>
              <a:t> of classes </a:t>
            </a:r>
            <a:r>
              <a:rPr lang="en-US" dirty="0" smtClean="0"/>
              <a:t>from disjunctive </a:t>
            </a:r>
            <a:r>
              <a:rPr lang="en-US" dirty="0"/>
              <a:t>classification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1905000" cy="140867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Good Practices for Using CT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3657600"/>
            <a:ext cx="2981325" cy="26193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673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2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your trees become too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reak </a:t>
            </a:r>
            <a:r>
              <a:rPr lang="en-US" dirty="0"/>
              <a:t>it down with references to the higher level </a:t>
            </a:r>
            <a:r>
              <a:rPr lang="en-US" dirty="0" smtClean="0"/>
              <a:t>tree (folding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Start </a:t>
            </a:r>
            <a:r>
              <a:rPr lang="en-US" dirty="0"/>
              <a:t>off small (high level)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 </a:t>
            </a:r>
            <a:r>
              <a:rPr lang="en-US" dirty="0"/>
              <a:t>yourself time to apply the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1977889" cy="19621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Benefits &amp; </a:t>
            </a:r>
            <a:r>
              <a:rPr lang="en-US" sz="3600" dirty="0" smtClean="0"/>
              <a:t>Shortcomings of Combinatorial Testing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pragmatic</a:t>
            </a:r>
            <a:r>
              <a:rPr lang="en-US" dirty="0" smtClean="0"/>
              <a:t> </a:t>
            </a:r>
            <a:r>
              <a:rPr lang="en-US" dirty="0"/>
              <a:t>technique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Quick results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Combinatorial testing </a:t>
            </a:r>
            <a:br>
              <a:rPr lang="en-US" dirty="0" smtClean="0"/>
            </a:br>
            <a:r>
              <a:rPr lang="en-US" dirty="0" smtClean="0"/>
              <a:t>shortcut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Easy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used in combination with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30782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8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02948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it </a:t>
            </a:r>
            <a:r>
              <a:rPr lang="en-US" dirty="0" smtClean="0"/>
              <a:t>fails: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When you don’t select the right values to test with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‘Oracle problem’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Weaknesses of other techniques are carried over and magnified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highly probable combinations are get too little attention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Human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788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3453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Factors that influence the </a:t>
            </a:r>
            <a:r>
              <a:rPr lang="en-US" dirty="0" smtClean="0"/>
              <a:t>outcome: </a:t>
            </a: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1. Interdependencies among variables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2. Probability of any given combination of variables occurring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3. Severity of any given problem triggered by a particular combination of variables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4. The particular variables that you decide to combine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5. The particular values of each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2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735"/>
            <a:ext cx="7086600" cy="838200"/>
          </a:xfrm>
        </p:spPr>
        <p:txBody>
          <a:bodyPr/>
          <a:lstStyle/>
          <a:p>
            <a:r>
              <a:rPr lang="en-US" dirty="0"/>
              <a:t>Benefits &amp; Shortcomings of Combinatorial </a:t>
            </a:r>
            <a:r>
              <a:rPr lang="en-US" dirty="0" smtClean="0"/>
              <a:t>Testing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Factors that influence the </a:t>
            </a:r>
            <a:r>
              <a:rPr lang="en-US" dirty="0" smtClean="0"/>
              <a:t>outcome: </a:t>
            </a: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6. The combinations of values that are being tested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7. The tester’s ability to detect a problem when it occurs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/>
              <a:t>-&gt; The combinatorial testing methods address only point 6.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Classification Trees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Constructing Classification Trees and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Tool Support</a:t>
            </a:r>
          </a:p>
          <a:p>
            <a:pPr marL="623888" lvl="1" indent="-276225">
              <a:lnSpc>
                <a:spcPct val="100000"/>
              </a:lnSpc>
            </a:pPr>
            <a:r>
              <a:rPr lang="en-US" dirty="0" err="1" smtClean="0"/>
              <a:t>Testona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Useful </a:t>
            </a:r>
            <a:r>
              <a:rPr lang="en-US" dirty="0" smtClean="0"/>
              <a:t>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5123542"/>
            <a:ext cx="1849711" cy="1430443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4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3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classification tree for </a:t>
            </a:r>
            <a:r>
              <a:rPr lang="en-US" dirty="0" smtClean="0"/>
              <a:t>a life insurance program that calculates insurance premiums based on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smoking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Is the client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disabled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diagnosed</a:t>
            </a:r>
            <a:r>
              <a:rPr lang="en-US" dirty="0" smtClean="0"/>
              <a:t> with life threatening disease (yes / no)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hospitalized</a:t>
            </a:r>
            <a:r>
              <a:rPr lang="en-US" dirty="0" smtClean="0"/>
              <a:t> in the past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BMI</a:t>
            </a:r>
            <a:r>
              <a:rPr lang="en-US" dirty="0" smtClean="0"/>
              <a:t> (Body-Mass Index) (&lt;17 / 18-33 / 34-36 / 37-39 / &gt;39)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Age</a:t>
            </a:r>
            <a:r>
              <a:rPr lang="en-US" dirty="0" smtClean="0"/>
              <a:t> (18-39 / 40-59 / &gt;59)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Wingdings 2" pitchFamily="18" charset="2"/>
              <a:buChar char=""/>
              <a:tabLst>
                <a:tab pos="406400" algn="l"/>
              </a:tabLst>
            </a:pPr>
            <a:r>
              <a:rPr lang="en-US" dirty="0" smtClean="0"/>
              <a:t>Derive test cases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least once in a test case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Derive test cases for all pairs from the example bellow</a:t>
            </a:r>
            <a:r>
              <a:rPr lang="en-US" sz="2800" dirty="0" smtClean="0"/>
              <a:t>: 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r>
              <a:rPr lang="en-US" sz="2800" dirty="0" smtClean="0"/>
              <a:t>	Suppose </a:t>
            </a:r>
            <a:r>
              <a:rPr lang="en-US" sz="2800" dirty="0"/>
              <a:t>you need to test compatibility of various </a:t>
            </a:r>
            <a:r>
              <a:rPr lang="en-US" sz="2800" dirty="0" smtClean="0"/>
              <a:t>	kiosk </a:t>
            </a:r>
            <a:r>
              <a:rPr lang="en-US" sz="2800" dirty="0"/>
              <a:t>configurations based on three major factors, </a:t>
            </a:r>
            <a:r>
              <a:rPr lang="en-US" sz="2800" dirty="0" smtClean="0"/>
              <a:t>	each </a:t>
            </a:r>
            <a:r>
              <a:rPr lang="en-US" sz="2800" dirty="0"/>
              <a:t>set to one of the options shown: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: Windows XP or Linux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cable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4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524001"/>
          </a:xfrm>
        </p:spPr>
        <p:txBody>
          <a:bodyPr/>
          <a:lstStyle/>
          <a:p>
            <a:r>
              <a:rPr lang="en-US" dirty="0" smtClean="0"/>
              <a:t>What Is Classification Trees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94" y="3581400"/>
            <a:ext cx="8126413" cy="2640012"/>
          </a:xfrm>
          <a:prstGeom prst="roundRect">
            <a:avLst>
              <a:gd name="adj" fmla="val 8970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4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some cases separate factors in a system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ertain </a:t>
            </a:r>
            <a:r>
              <a:rPr lang="en-US" dirty="0"/>
              <a:t>options for one factor </a:t>
            </a:r>
            <a:r>
              <a:rPr lang="en-US" dirty="0" smtClean="0"/>
              <a:t>won't coexist </a:t>
            </a:r>
            <a:r>
              <a:rPr lang="en-US" dirty="0"/>
              <a:t>with certain options for another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3479800"/>
            <a:ext cx="3352800" cy="265637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6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Classification Tree Method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</a:t>
            </a:r>
            <a:r>
              <a:rPr lang="en-US" dirty="0" smtClean="0"/>
              <a:t>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representatives </a:t>
            </a:r>
            <a:r>
              <a:rPr lang="en-US" dirty="0"/>
              <a:t>of </a:t>
            </a:r>
            <a:r>
              <a:rPr lang="en-US" dirty="0" smtClean="0"/>
              <a:t>input and/or </a:t>
            </a:r>
            <a:r>
              <a:rPr lang="en-US" dirty="0"/>
              <a:t>output </a:t>
            </a:r>
            <a:r>
              <a:rPr lang="en-US" dirty="0" smtClean="0"/>
              <a:t>domains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Test cases are described by means of a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Based on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specification </a:t>
            </a:r>
            <a:r>
              <a:rPr lang="en-US" noProof="1"/>
              <a:t>of the test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233" y="990600"/>
            <a:ext cx="1376107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Classification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r>
              <a:rPr lang="en-US" dirty="0" smtClean="0"/>
              <a:t>Classification tree: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0571" y="1752600"/>
            <a:ext cx="79248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tree showing equivalence partitions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hierarchically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ordered</a:t>
            </a:r>
            <a:r>
              <a:rPr lang="en-US" sz="3200" noProof="1" smtClean="0">
                <a:cs typeface="Consolas" pitchFamily="49" charset="0"/>
              </a:rPr>
              <a:t>.</a:t>
            </a:r>
          </a:p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U</a:t>
            </a:r>
            <a:r>
              <a:rPr lang="en-US" sz="3200" noProof="1" smtClean="0">
                <a:cs typeface="Consolas" pitchFamily="49" charset="0"/>
              </a:rPr>
              <a:t>sed to design </a:t>
            </a:r>
            <a:r>
              <a:rPr lang="en-US" sz="3200" noProof="1">
                <a:cs typeface="Consolas" pitchFamily="49" charset="0"/>
              </a:rPr>
              <a:t>test cases in the classification tree </a:t>
            </a:r>
            <a:r>
              <a:rPr lang="en-US" sz="3200" noProof="1" smtClean="0">
                <a:cs typeface="Consolas" pitchFamily="49" charset="0"/>
              </a:rPr>
              <a:t>method.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8197" name="Picture 5" descr="C:\Users\ogeorgiev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284" y="4191000"/>
            <a:ext cx="7331433" cy="2286000"/>
          </a:xfrm>
          <a:prstGeom prst="roundRect">
            <a:avLst>
              <a:gd name="adj" fmla="val 1388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6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Do </a:t>
            </a:r>
            <a:r>
              <a:rPr lang="en-US" dirty="0"/>
              <a:t>W</a:t>
            </a:r>
            <a:r>
              <a:rPr lang="en-US" dirty="0" smtClean="0"/>
              <a:t>e Use </a:t>
            </a:r>
            <a:br>
              <a:rPr lang="en-US" dirty="0" smtClean="0"/>
            </a:br>
            <a:r>
              <a:rPr lang="en-US" dirty="0" smtClean="0"/>
              <a:t>Classification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lassification </a:t>
            </a:r>
            <a:r>
              <a:rPr lang="en-US" dirty="0"/>
              <a:t>trees are </a:t>
            </a:r>
            <a:r>
              <a:rPr lang="en-US" dirty="0" smtClean="0"/>
              <a:t>used as a </a:t>
            </a:r>
            <a:r>
              <a:rPr lang="en-US" dirty="0"/>
              <a:t>way to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 combinations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also allow us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more heavily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100" y="3429000"/>
            <a:ext cx="3657600" cy="27396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objective of the Classification Tree Method is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determine a sufficient but minimum number </a:t>
            </a:r>
            <a:r>
              <a:rPr lang="en-US" dirty="0" smtClean="0"/>
              <a:t>of test </a:t>
            </a:r>
            <a:r>
              <a:rPr lang="en-US" dirty="0"/>
              <a:t>case </a:t>
            </a:r>
            <a:r>
              <a:rPr lang="en-US" dirty="0" smtClean="0"/>
              <a:t>specifications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specifications reduce the number of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247900" cy="224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6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620</TotalTime>
  <Words>1090</Words>
  <Application>Microsoft Office PowerPoint</Application>
  <PresentationFormat>On-screen Show (4:3)</PresentationFormat>
  <Paragraphs>211</Paragraphs>
  <Slides>34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Cambria</vt:lpstr>
      <vt:lpstr>Consolas</vt:lpstr>
      <vt:lpstr>Corbel</vt:lpstr>
      <vt:lpstr>Wingdings 2</vt:lpstr>
      <vt:lpstr>Telerik Academy Theme</vt:lpstr>
      <vt:lpstr>Classification Trees Testing</vt:lpstr>
      <vt:lpstr>The Lectors</vt:lpstr>
      <vt:lpstr>Table of Contents</vt:lpstr>
      <vt:lpstr>What Is Classification Trees Testing</vt:lpstr>
      <vt:lpstr>Constrained Options</vt:lpstr>
      <vt:lpstr>Classification Tree Method</vt:lpstr>
      <vt:lpstr>What Is a Classification Tree?</vt:lpstr>
      <vt:lpstr>When Do We Use  Classification Trees?</vt:lpstr>
      <vt:lpstr>Test Coverage</vt:lpstr>
      <vt:lpstr>Advantages of Classification Trees</vt:lpstr>
      <vt:lpstr>Constructing  Classification  Trees  and  Test Cases</vt:lpstr>
      <vt:lpstr>Aspects of Interest</vt:lpstr>
      <vt:lpstr>Identifying Classifications</vt:lpstr>
      <vt:lpstr>Identifying Classes</vt:lpstr>
      <vt:lpstr>Aspects of Interest, Classifications, Classes - Example</vt:lpstr>
      <vt:lpstr>Defining the Combination Rules </vt:lpstr>
      <vt:lpstr>Generating Test Cases</vt:lpstr>
      <vt:lpstr>Separating Specification  From Data</vt:lpstr>
      <vt:lpstr>Tool  Support</vt:lpstr>
      <vt:lpstr>Tool Support</vt:lpstr>
      <vt:lpstr>Features of CTE</vt:lpstr>
      <vt:lpstr>Models Of Test Generation</vt:lpstr>
      <vt:lpstr>Models Of Test Generation (2)</vt:lpstr>
      <vt:lpstr>Some Useful Tips</vt:lpstr>
      <vt:lpstr>Some Useful Tips</vt:lpstr>
      <vt:lpstr>Benefits &amp; Shortcomings of Combinatorial Testing</vt:lpstr>
      <vt:lpstr>Benefits &amp; Shortcomings of Combinatorial Testing (2)</vt:lpstr>
      <vt:lpstr>Benefits &amp; Shortcomings of Combinatorial Testing (3)</vt:lpstr>
      <vt:lpstr>Benefits &amp; Shortcomings of Combinatorial Testing (4)</vt:lpstr>
      <vt:lpstr>Classification Trees Testing</vt:lpstr>
      <vt:lpstr>Exercises</vt:lpstr>
      <vt:lpstr>Exercises (2)</vt:lpstr>
      <vt:lpstr>Exercises (3)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14</cp:revision>
  <dcterms:created xsi:type="dcterms:W3CDTF">2013-07-02T15:53:03Z</dcterms:created>
  <dcterms:modified xsi:type="dcterms:W3CDTF">2014-11-07T08:59:03Z</dcterms:modified>
</cp:coreProperties>
</file>